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4"/>
  </p:notesMasterIdLst>
  <p:sldIdLst>
    <p:sldId id="262" r:id="rId3"/>
    <p:sldId id="300" r:id="rId4"/>
    <p:sldId id="295" r:id="rId5"/>
    <p:sldId id="296" r:id="rId6"/>
    <p:sldId id="297" r:id="rId7"/>
    <p:sldId id="299" r:id="rId8"/>
    <p:sldId id="301" r:id="rId9"/>
    <p:sldId id="302" r:id="rId10"/>
    <p:sldId id="303" r:id="rId11"/>
    <p:sldId id="304" r:id="rId12"/>
    <p:sldId id="305" r:id="rId13"/>
    <p:sldId id="306" r:id="rId14"/>
    <p:sldId id="308" r:id="rId15"/>
    <p:sldId id="307" r:id="rId16"/>
    <p:sldId id="309" r:id="rId17"/>
    <p:sldId id="310" r:id="rId18"/>
    <p:sldId id="311" r:id="rId19"/>
    <p:sldId id="312" r:id="rId20"/>
    <p:sldId id="313" r:id="rId21"/>
    <p:sldId id="314" r:id="rId22"/>
    <p:sldId id="29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4628"/>
  </p:normalViewPr>
  <p:slideViewPr>
    <p:cSldViewPr snapToGrid="0">
      <p:cViewPr varScale="1">
        <p:scale>
          <a:sx n="119" d="100"/>
          <a:sy n="119" d="100"/>
        </p:scale>
        <p:origin x="1472" y="192"/>
      </p:cViewPr>
      <p:guideLst>
        <p:guide orient="horz" pos="22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818D8-C6EE-474A-B069-4E145585F1D0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F1DCB-752E-47A5-8E79-F7928C0818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9C6C50-D5BA-40F2-80E2-CB4FDD36994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 bwMode="auto">
          <a:xfrm>
            <a:off x="0" y="6570663"/>
            <a:ext cx="9144000" cy="287337"/>
            <a:chOff x="0" y="6477000"/>
            <a:chExt cx="9906000" cy="360000"/>
          </a:xfrm>
        </p:grpSpPr>
        <p:sp>
          <p:nvSpPr>
            <p:cNvPr id="5" name="Rectangle 4"/>
            <p:cNvSpPr/>
            <p:nvPr/>
          </p:nvSpPr>
          <p:spPr>
            <a:xfrm>
              <a:off x="0" y="6477000"/>
              <a:ext cx="2051712" cy="36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043231" y="6477000"/>
              <a:ext cx="5862769" cy="3600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7190" y="6477000"/>
              <a:ext cx="1950244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</p:grpSp>
      <p:sp>
        <p:nvSpPr>
          <p:cNvPr id="8" name="Slide Number Placeholder 5"/>
          <p:cNvSpPr txBox="1"/>
          <p:nvPr/>
        </p:nvSpPr>
        <p:spPr>
          <a:xfrm>
            <a:off x="6804025" y="6553200"/>
            <a:ext cx="2311400" cy="3238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DA44BCAC-4C84-3344-9F90-DA30AEB7B93B}" type="slidenum"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‹#›</a:t>
            </a:fld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charset="0"/>
            </a:endParaRPr>
          </a:p>
        </p:txBody>
      </p:sp>
      <p:grpSp>
        <p:nvGrpSpPr>
          <p:cNvPr id="9" name="Group 18"/>
          <p:cNvGrpSpPr/>
          <p:nvPr/>
        </p:nvGrpSpPr>
        <p:grpSpPr bwMode="auto">
          <a:xfrm>
            <a:off x="3932238" y="304800"/>
            <a:ext cx="1198562" cy="1235075"/>
            <a:chOff x="8497243" y="134778"/>
            <a:chExt cx="1258887" cy="1296154"/>
          </a:xfrm>
        </p:grpSpPr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8497243" y="981110"/>
              <a:ext cx="1258887" cy="449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600" b="1">
                  <a:solidFill>
                    <a:srgbClr val="0D0D0D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panose="020F0502020204030204" charset="0"/>
                </a:rPr>
                <a:t>BMKG</a:t>
              </a:r>
            </a:p>
          </p:txBody>
        </p:sp>
        <p:pic>
          <p:nvPicPr>
            <p:cNvPr id="11" name="Picture 16" descr="logo_bmg_3D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4099" y="134778"/>
              <a:ext cx="896485" cy="87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47425"/>
            <a:ext cx="9115648" cy="1225893"/>
          </a:xfrm>
          <a:solidFill>
            <a:srgbClr val="002060"/>
          </a:solidFill>
        </p:spPr>
        <p:txBody>
          <a:bodyPr/>
          <a:lstStyle>
            <a:lvl1pPr>
              <a:defRPr sz="32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357301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1E2ECE2-1563-6540-95D1-430DFD067293}" type="datetimeFigureOut">
              <a:rPr lang="en-US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7827809-1120-294F-848F-5716CFE2617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87CF882-7AFF-1A4D-AF7A-7871406B8BB6}" type="datetimeFigureOut">
              <a:rPr lang="en-US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EF41AD3-E3FA-3D47-A3E1-0C3F782BBBB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47425"/>
            <a:ext cx="9115648" cy="1225893"/>
          </a:xfrm>
          <a:solidFill>
            <a:srgbClr val="002060"/>
          </a:solidFill>
        </p:spPr>
        <p:txBody>
          <a:bodyPr>
            <a:normAutofit/>
          </a:bodyPr>
          <a:lstStyle>
            <a:lvl1pPr>
              <a:defRPr sz="32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357301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6570000"/>
            <a:ext cx="9144000" cy="288000"/>
            <a:chOff x="0" y="6477000"/>
            <a:chExt cx="9906000" cy="36000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6477000"/>
              <a:ext cx="2052000" cy="36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044000" y="6477000"/>
              <a:ext cx="5862000" cy="3600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066896" y="6477000"/>
              <a:ext cx="195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1" name="Slide Number Placeholder 5"/>
          <p:cNvSpPr txBox="1"/>
          <p:nvPr userDrawn="1"/>
        </p:nvSpPr>
        <p:spPr>
          <a:xfrm>
            <a:off x="6804248" y="6553200"/>
            <a:ext cx="2311400" cy="324000"/>
          </a:xfrm>
          <a:prstGeom prst="rect">
            <a:avLst/>
          </a:prstGeo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35F527-B529-4D21-A258-7C4FE54D0D86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 userDrawn="1"/>
        </p:nvGrpSpPr>
        <p:grpSpPr bwMode="auto">
          <a:xfrm>
            <a:off x="3932784" y="304800"/>
            <a:ext cx="1198512" cy="1235434"/>
            <a:chOff x="8497243" y="134778"/>
            <a:chExt cx="1258887" cy="1296154"/>
          </a:xfrm>
        </p:grpSpPr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8497243" y="981325"/>
              <a:ext cx="1258887" cy="4496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cs typeface="+mn-cs"/>
                </a:rPr>
                <a:t>BMKG</a:t>
              </a:r>
            </a:p>
          </p:txBody>
        </p:sp>
        <p:pic>
          <p:nvPicPr>
            <p:cNvPr id="24" name="Picture 16" descr="logo_bmg_3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94099" y="134778"/>
              <a:ext cx="896485" cy="876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492" y="249377"/>
            <a:ext cx="7488009" cy="778098"/>
          </a:xfrm>
          <a:solidFill>
            <a:srgbClr val="002060"/>
          </a:solidFill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19" y="1379952"/>
            <a:ext cx="8640960" cy="500137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grpSp>
        <p:nvGrpSpPr>
          <p:cNvPr id="12" name="Group 11"/>
          <p:cNvGrpSpPr/>
          <p:nvPr userDrawn="1"/>
        </p:nvGrpSpPr>
        <p:grpSpPr bwMode="auto">
          <a:xfrm>
            <a:off x="75928" y="220749"/>
            <a:ext cx="967680" cy="976003"/>
            <a:chOff x="8497243" y="134778"/>
            <a:chExt cx="1258887" cy="1296154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8497243" y="981325"/>
              <a:ext cx="1258887" cy="4496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cs typeface="+mn-cs"/>
                </a:rPr>
                <a:t>BMKG</a:t>
              </a:r>
            </a:p>
          </p:txBody>
        </p:sp>
        <p:pic>
          <p:nvPicPr>
            <p:cNvPr id="14" name="Picture 16" descr="logo_bmg_3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94099" y="134778"/>
              <a:ext cx="896485" cy="876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B8952-0553-4C4C-AB0F-0F3093C4881A}" type="datetimeFigureOut">
              <a:rPr lang="id-ID" smtClean="0"/>
              <a:t>18/09/24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D02DC-4355-406F-AC48-6B2178A3B8B0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B8952-0553-4C4C-AB0F-0F3093C4881A}" type="datetimeFigureOut">
              <a:rPr lang="id-ID" smtClean="0"/>
              <a:t>18/09/24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D02DC-4355-406F-AC48-6B2178A3B8B0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B8952-0553-4C4C-AB0F-0F3093C4881A}" type="datetimeFigureOut">
              <a:rPr lang="id-ID" smtClean="0"/>
              <a:t>18/09/24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D02DC-4355-406F-AC48-6B2178A3B8B0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B8952-0553-4C4C-AB0F-0F3093C4881A}" type="datetimeFigureOut">
              <a:rPr lang="id-ID" smtClean="0"/>
              <a:t>18/09/24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D02DC-4355-406F-AC48-6B2178A3B8B0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B8952-0553-4C4C-AB0F-0F3093C4881A}" type="datetimeFigureOut">
              <a:rPr lang="id-ID" smtClean="0"/>
              <a:t>18/09/24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D02DC-4355-406F-AC48-6B2178A3B8B0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B8952-0553-4C4C-AB0F-0F3093C4881A}" type="datetimeFigureOut">
              <a:rPr lang="id-ID" smtClean="0"/>
              <a:t>18/09/24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D02DC-4355-406F-AC48-6B2178A3B8B0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 bwMode="auto">
          <a:xfrm>
            <a:off x="76200" y="220663"/>
            <a:ext cx="966788" cy="976312"/>
            <a:chOff x="8497243" y="134778"/>
            <a:chExt cx="1258887" cy="1296154"/>
          </a:xfrm>
        </p:grpSpPr>
        <p:sp>
          <p:nvSpPr>
            <p:cNvPr id="5" name="Text Box 14"/>
            <p:cNvSpPr txBox="1">
              <a:spLocks noChangeArrowheads="1"/>
            </p:cNvSpPr>
            <p:nvPr/>
          </p:nvSpPr>
          <p:spPr bwMode="auto">
            <a:xfrm>
              <a:off x="8497243" y="982021"/>
              <a:ext cx="1258887" cy="4489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600" b="1">
                  <a:solidFill>
                    <a:srgbClr val="0D0D0D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panose="020F0502020204030204" charset="0"/>
                </a:rPr>
                <a:t>BMKG</a:t>
              </a:r>
            </a:p>
          </p:txBody>
        </p:sp>
        <p:pic>
          <p:nvPicPr>
            <p:cNvPr id="6" name="Picture 16" descr="logo_bmg_3D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4099" y="134778"/>
              <a:ext cx="896485" cy="87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492" y="249377"/>
            <a:ext cx="7665508" cy="778098"/>
          </a:xfrm>
          <a:solidFill>
            <a:srgbClr val="002060"/>
          </a:solidFill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19" y="1379952"/>
            <a:ext cx="8640960" cy="50013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B8952-0553-4C4C-AB0F-0F3093C4881A}" type="datetimeFigureOut">
              <a:rPr lang="id-ID" smtClean="0"/>
              <a:t>18/09/24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D02DC-4355-406F-AC48-6B2178A3B8B0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B8952-0553-4C4C-AB0F-0F3093C4881A}" type="datetimeFigureOut">
              <a:rPr lang="id-ID" smtClean="0"/>
              <a:t>18/09/24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D02DC-4355-406F-AC48-6B2178A3B8B0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A3B8952-0553-4C4C-AB0F-0F3093C4881A}" type="datetimeFigureOut">
              <a:rPr lang="id-ID" smtClean="0"/>
              <a:t>18/09/24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AD02DC-4355-406F-AC48-6B2178A3B8B0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A90F60C1-D5DC-F447-A637-AB7328C1D6CC}" type="datetimeFigureOut">
              <a:rPr lang="en-US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4340AA7-73C7-5C47-9750-E8717F3EF2C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2A7EAEE-F062-9946-AD84-13DCE6D77E27}" type="datetimeFigureOut">
              <a:rPr lang="en-US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27C2A514-D5F7-8C41-9A2E-C324B42B8B2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2AD4339-702F-D04A-900D-44BEB95B9998}" type="datetimeFigureOut">
              <a:rPr lang="en-US"/>
              <a:t>9/18/24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5E9202-E251-2E48-A38B-9B0F6765C91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20C09BB6-C3E0-A648-A419-D95EA3519942}" type="datetimeFigureOut">
              <a:rPr lang="en-US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16884F1-46ED-7D48-843F-5B7234695C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D5461066-4199-B340-9904-1D796A33D7C1}" type="datetimeFigureOut">
              <a:rPr lang="en-US"/>
              <a:t>9/18/24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5FEA5BC-3516-C242-BB99-EA92A193A57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DA976F13-9087-8745-8AE2-8F328D002B43}" type="datetimeFigureOut">
              <a:rPr lang="en-US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488716D-5819-F44F-AAF8-4CDFBC8D15A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C7666F66-E6B6-4142-91DF-39D026AEBBF6}" type="datetimeFigureOut">
              <a:rPr lang="en-US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8B22386-77C9-6A4F-8F84-8296079F8C3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013" y="274638"/>
            <a:ext cx="6408737" cy="92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600200"/>
            <a:ext cx="86423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grpSp>
        <p:nvGrpSpPr>
          <p:cNvPr id="1028" name="Group 10"/>
          <p:cNvGrpSpPr/>
          <p:nvPr/>
        </p:nvGrpSpPr>
        <p:grpSpPr bwMode="auto">
          <a:xfrm>
            <a:off x="0" y="6570663"/>
            <a:ext cx="9144000" cy="287337"/>
            <a:chOff x="0" y="6477000"/>
            <a:chExt cx="9906000" cy="360000"/>
          </a:xfrm>
        </p:grpSpPr>
        <p:sp>
          <p:nvSpPr>
            <p:cNvPr id="12" name="Rectangle 11"/>
            <p:cNvSpPr/>
            <p:nvPr/>
          </p:nvSpPr>
          <p:spPr>
            <a:xfrm>
              <a:off x="0" y="6477000"/>
              <a:ext cx="2051712" cy="36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43231" y="6477000"/>
              <a:ext cx="5862769" cy="3600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67190" y="6477000"/>
              <a:ext cx="1950244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</p:grpSp>
      <p:sp>
        <p:nvSpPr>
          <p:cNvPr id="15" name="Slide Number Placeholder 5"/>
          <p:cNvSpPr txBox="1"/>
          <p:nvPr/>
        </p:nvSpPr>
        <p:spPr>
          <a:xfrm>
            <a:off x="6804025" y="6553200"/>
            <a:ext cx="2311400" cy="32385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A634AF89-7C08-EC46-B940-E9D8F5E8A11E}" type="slidenum">
              <a:rPr 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charset="0"/>
              </a:rPr>
              <a:t>‹#›</a:t>
            </a:fld>
            <a:endParaRPr lang="en-US" sz="1400" b="1">
              <a:solidFill>
                <a:schemeClr val="bg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 cap="small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S PGothic" panose="020B060007020508020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charset="0"/>
          <a:ea typeface="MS PGothic" panose="020B060007020508020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anose="020F050202020403020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6408712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6409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6570000"/>
            <a:ext cx="9144000" cy="288000"/>
            <a:chOff x="0" y="6477000"/>
            <a:chExt cx="9906000" cy="36000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6477000"/>
              <a:ext cx="2052000" cy="36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044000" y="6477000"/>
              <a:ext cx="5862000" cy="3600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066679" y="6477000"/>
              <a:ext cx="195000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Slide Number Placeholder 5"/>
          <p:cNvSpPr txBox="1"/>
          <p:nvPr userDrawn="1"/>
        </p:nvSpPr>
        <p:spPr>
          <a:xfrm>
            <a:off x="6804248" y="6553200"/>
            <a:ext cx="2311400" cy="324000"/>
          </a:xfrm>
          <a:prstGeom prst="rect">
            <a:avLst/>
          </a:prstGeo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35F527-B529-4D21-A258-7C4FE54D0D8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 cap="sm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limexp.knmi.nl/start.cgi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/" TargetMode="External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854" y="1616121"/>
            <a:ext cx="8797841" cy="1371600"/>
          </a:xfrm>
          <a:solidFill>
            <a:srgbClr val="002060"/>
          </a:solidFill>
        </p:spPr>
        <p:txBody>
          <a:bodyPr>
            <a:noAutofit/>
          </a:bodyPr>
          <a:lstStyle/>
          <a:p>
            <a:pPr>
              <a:defRPr/>
            </a:pPr>
            <a:r>
              <a:rPr lang="fi-FI" cap="small" dirty="0" err="1">
                <a:solidFill>
                  <a:srgbClr val="FFFF00"/>
                </a:solidFill>
                <a:effectLst/>
                <a:latin typeface="Calibri" panose="020F0502020204030204" charset="0"/>
              </a:rPr>
              <a:t>Installation</a:t>
            </a:r>
            <a:r>
              <a:rPr lang="fi-FI" cap="small" dirty="0">
                <a:solidFill>
                  <a:srgbClr val="FFFF00"/>
                </a:solidFill>
                <a:effectLst/>
                <a:latin typeface="Calibri" panose="020F0502020204030204" charset="0"/>
              </a:rPr>
              <a:t> and </a:t>
            </a:r>
            <a:r>
              <a:rPr lang="fi-FI" cap="small" dirty="0" err="1">
                <a:solidFill>
                  <a:srgbClr val="FFFF00"/>
                </a:solidFill>
                <a:effectLst/>
                <a:latin typeface="Calibri" panose="020F0502020204030204" charset="0"/>
              </a:rPr>
              <a:t>Download</a:t>
            </a:r>
            <a:endParaRPr lang="en-US" cap="small" dirty="0">
              <a:solidFill>
                <a:srgbClr val="FFFF00"/>
              </a:solidFill>
              <a:effectLst/>
              <a:latin typeface="Calibri" panose="020F050202020403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99481" y="5204233"/>
            <a:ext cx="487319" cy="666076"/>
          </a:xfrm>
          <a:prstGeom prst="rect">
            <a:avLst/>
          </a:prstGeom>
          <a:solidFill>
            <a:srgbClr val="00FF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698606" y="5204233"/>
            <a:ext cx="436532" cy="666076"/>
          </a:xfrm>
          <a:prstGeom prst="rect">
            <a:avLst/>
          </a:prstGeom>
          <a:solidFill>
            <a:srgbClr val="0000F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0" y="5223978"/>
            <a:ext cx="7625062" cy="64633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</a:gradFill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en-AU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cs typeface="Aharoni" panose="02010803020104030203" pitchFamily="2" charset="-79"/>
              </a:rPr>
              <a:t>WIDO HANGGORO</a:t>
            </a:r>
            <a:endParaRPr lang="en-A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cs typeface="Aharoni" panose="02010803020104030203" pitchFamily="2" charset="-79"/>
            </a:endParaRPr>
          </a:p>
          <a:p>
            <a:pPr algn="r" eaLnBrk="1" hangingPunct="1">
              <a:defRPr/>
            </a:pPr>
            <a:endParaRPr lang="id-ID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  <a:cs typeface="Aharoni" panose="02010803020104030203" pitchFamily="2" charset="-79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4854" y="3088396"/>
            <a:ext cx="8910651" cy="1157301"/>
            <a:chOff x="144854" y="3088396"/>
            <a:chExt cx="8910651" cy="115730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4" t="2054" r="1617" b="18319"/>
            <a:stretch>
              <a:fillRect/>
            </a:stretch>
          </p:blipFill>
          <p:spPr>
            <a:xfrm>
              <a:off x="1846383" y="3145506"/>
              <a:ext cx="1905000" cy="1050469"/>
            </a:xfrm>
            <a:prstGeom prst="rect">
              <a:avLst/>
            </a:prstGeom>
            <a:ln w="19050">
              <a:noFill/>
            </a:ln>
            <a:effectLst>
              <a:reflection blurRad="12700" stA="48000" endPos="56000" dist="50800" dir="5400000" sy="-100000" algn="bl" rotWithShape="0"/>
            </a:effec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" r="5373" b="12516"/>
            <a:stretch>
              <a:fillRect/>
            </a:stretch>
          </p:blipFill>
          <p:spPr>
            <a:xfrm>
              <a:off x="144854" y="3145506"/>
              <a:ext cx="1702053" cy="1043082"/>
            </a:xfrm>
            <a:prstGeom prst="rect">
              <a:avLst/>
            </a:prstGeom>
            <a:effectLst>
              <a:reflection stA="70000" endPos="48000" dist="50800" dir="5400000" sy="-100000" algn="bl" rotWithShape="0"/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604" y="3088396"/>
              <a:ext cx="1959405" cy="1157301"/>
            </a:xfrm>
            <a:prstGeom prst="rect">
              <a:avLst/>
            </a:prstGeom>
            <a:ln>
              <a:noFill/>
            </a:ln>
            <a:effectLst>
              <a:reflection stA="71000" endPos="33000" dir="5400000" sy="-100000" algn="bl" rotWithShape="0"/>
              <a:softEdge rad="112500"/>
            </a:effectLst>
          </p:spPr>
        </p:pic>
        <p:grpSp>
          <p:nvGrpSpPr>
            <p:cNvPr id="28" name="Group 27"/>
            <p:cNvGrpSpPr/>
            <p:nvPr/>
          </p:nvGrpSpPr>
          <p:grpSpPr>
            <a:xfrm>
              <a:off x="5640313" y="3195697"/>
              <a:ext cx="1665843" cy="974786"/>
              <a:chOff x="265727" y="1114150"/>
              <a:chExt cx="3598921" cy="2598869"/>
            </a:xfrm>
            <a:effectLst>
              <a:reflection stA="98000" endPos="42000" dist="50800" dir="5400000" sy="-100000" algn="bl" rotWithShape="0"/>
            </a:effectLst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6"/>
              <a:srcRect l="35129" t="17809" r="34047" b="47065"/>
              <a:stretch>
                <a:fillRect/>
              </a:stretch>
            </p:blipFill>
            <p:spPr>
              <a:xfrm>
                <a:off x="265727" y="1162505"/>
                <a:ext cx="3581072" cy="255051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7"/>
              <a:srcRect l="19421" t="54111" r="39083" b="11650"/>
              <a:stretch>
                <a:fillRect/>
              </a:stretch>
            </p:blipFill>
            <p:spPr>
              <a:xfrm>
                <a:off x="1579748" y="1171100"/>
                <a:ext cx="2284900" cy="141397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8"/>
              <a:srcRect l="35253" t="35180" r="37263" b="46103"/>
              <a:stretch>
                <a:fillRect/>
              </a:stretch>
            </p:blipFill>
            <p:spPr>
              <a:xfrm>
                <a:off x="2069442" y="1114150"/>
                <a:ext cx="1753728" cy="746493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9"/>
              <a:srcRect l="42789" t="47139" r="41819" b="28108"/>
              <a:stretch>
                <a:fillRect/>
              </a:stretch>
            </p:blipFill>
            <p:spPr>
              <a:xfrm>
                <a:off x="2819575" y="1618413"/>
                <a:ext cx="1003595" cy="1008779"/>
              </a:xfrm>
              <a:prstGeom prst="rect">
                <a:avLst/>
              </a:prstGeom>
            </p:spPr>
          </p:pic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0" cstate="print"/>
            <a:srcRect l="10358" t="28074" r="31150" b="9566"/>
            <a:stretch>
              <a:fillRect/>
            </a:stretch>
          </p:blipFill>
          <p:spPr>
            <a:xfrm>
              <a:off x="7250741" y="3088396"/>
              <a:ext cx="1804764" cy="1157301"/>
            </a:xfrm>
            <a:prstGeom prst="rect">
              <a:avLst/>
            </a:prstGeom>
            <a:effectLst>
              <a:reflection endPos="31000" dir="5400000" sy="-100000" algn="bl" rotWithShape="0"/>
              <a:softEdge rad="127000"/>
            </a:effec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340535C-C143-4F0E-819C-FC0C37E3D7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63" y="140677"/>
            <a:ext cx="1029146" cy="1135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3C8A0-1EA0-1BBA-5C4D-A2A68BF3D8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4" y="211016"/>
            <a:ext cx="1071181" cy="10547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23B7-3F44-6070-EC4B-1FA7B9F9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5B578-56DA-2E54-13CD-221C40BCB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token and add it to `.</a:t>
            </a:r>
            <a:r>
              <a:rPr lang="en-US" dirty="0" err="1"/>
              <a:t>Renviron</a:t>
            </a:r>
            <a:r>
              <a:rPr lang="en-US" dirty="0"/>
              <a:t>` file in your home directory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8E2FC-2366-F911-8373-C31130875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75" y="2201416"/>
            <a:ext cx="7072042" cy="33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783D-8D3D-95EA-EA15-816BC98C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8BB16-B7A0-91F4-248A-93B5CAD9D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GITHUB_PAT= ghp_9*************************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47D08-B0EE-EBF0-0F6D-4683AB0FA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146841"/>
            <a:ext cx="7772400" cy="40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7AF9-786A-6AF4-573E-1DF40865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linux</a:t>
            </a:r>
            <a:r>
              <a:rPr lang="en-US" dirty="0"/>
              <a:t> packages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BBC35-7B94-79FB-5897-06F2B7A34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do this (administrator will do this for you)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dnf</a:t>
            </a:r>
            <a:r>
              <a:rPr lang="en-US" dirty="0"/>
              <a:t> install </a:t>
            </a:r>
            <a:r>
              <a:rPr lang="en-US" dirty="0" err="1"/>
              <a:t>eccodes-devel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dnf</a:t>
            </a:r>
            <a:r>
              <a:rPr lang="en-US" dirty="0"/>
              <a:t> install </a:t>
            </a:r>
            <a:r>
              <a:rPr lang="en-US" dirty="0" err="1"/>
              <a:t>proj</a:t>
            </a:r>
            <a:r>
              <a:rPr lang="en-US" dirty="0"/>
              <a:t> </a:t>
            </a:r>
            <a:r>
              <a:rPr lang="en-US" dirty="0" err="1"/>
              <a:t>proj-devel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dnf</a:t>
            </a:r>
            <a:r>
              <a:rPr lang="en-US" dirty="0"/>
              <a:t> install </a:t>
            </a:r>
            <a:r>
              <a:rPr lang="en-US" dirty="0" err="1"/>
              <a:t>netcdf-devel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dnf</a:t>
            </a:r>
            <a:r>
              <a:rPr lang="en-US" dirty="0"/>
              <a:t> install </a:t>
            </a:r>
            <a:r>
              <a:rPr lang="en-US" dirty="0" err="1"/>
              <a:t>sqlite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1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CC0A-21F8-319A-8A09-10A34E77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E131-7575-33CD-B3DC-CB1B79FF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R software by typing R (capital R) on your terminal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FB97F-9AA6-B173-B2A5-A3D10A9C7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27" y="1911790"/>
            <a:ext cx="7201346" cy="48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9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1C38-9988-E68D-F64B-74595983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your r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A34AE-0AFD-6975-23ED-48112BC69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73755"/>
            <a:ext cx="7772400" cy="1364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67CEA-8B83-BA99-EA6C-6F7E1826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31791"/>
            <a:ext cx="7772400" cy="1438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9ADDD-7C26-BDA2-E65C-39E773F5C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67414"/>
            <a:ext cx="7772400" cy="16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3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7661-61A5-DA05-9DA3-55DD0E71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data from climate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F3DB5-46E3-2829-17F9-F088FDF5B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https://climexp.knmi.nl/start.cgi</a:t>
            </a:r>
            <a:r>
              <a:rPr lang="en-US" dirty="0"/>
              <a:t> and choose daily fields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167170-6A23-FD85-0BA5-0525B2E35E34}"/>
              </a:ext>
            </a:extLst>
          </p:cNvPr>
          <p:cNvGrpSpPr/>
          <p:nvPr/>
        </p:nvGrpSpPr>
        <p:grpSpPr>
          <a:xfrm>
            <a:off x="2532300" y="2273908"/>
            <a:ext cx="4618392" cy="3881001"/>
            <a:chOff x="2532300" y="2273908"/>
            <a:chExt cx="4618392" cy="3881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2ED5AE-E5BD-C313-0199-08DE58D70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300" y="2273908"/>
              <a:ext cx="4618392" cy="3881001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57F462-8581-A504-2735-63DB32226486}"/>
                </a:ext>
              </a:extLst>
            </p:cNvPr>
            <p:cNvSpPr/>
            <p:nvPr/>
          </p:nvSpPr>
          <p:spPr>
            <a:xfrm>
              <a:off x="4571999" y="4658060"/>
              <a:ext cx="839097" cy="30121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850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47F5-A49F-3401-0758-A2DBF5F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365DE-C8D8-DCC4-3EB6-331294F30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parameter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587231-4E73-D58A-037D-C897734F650D}"/>
              </a:ext>
            </a:extLst>
          </p:cNvPr>
          <p:cNvGrpSpPr/>
          <p:nvPr/>
        </p:nvGrpSpPr>
        <p:grpSpPr>
          <a:xfrm>
            <a:off x="685799" y="1934007"/>
            <a:ext cx="7772400" cy="4553167"/>
            <a:chOff x="685799" y="1934007"/>
            <a:chExt cx="7772400" cy="45531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1A5449-DDE8-3895-B7C6-77BBA035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99" y="1934007"/>
              <a:ext cx="7772400" cy="455316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B4EA5C-3EA0-C3B6-90CD-A7E10BEF0063}"/>
                </a:ext>
              </a:extLst>
            </p:cNvPr>
            <p:cNvSpPr/>
            <p:nvPr/>
          </p:nvSpPr>
          <p:spPr>
            <a:xfrm>
              <a:off x="4571999" y="5219865"/>
              <a:ext cx="839097" cy="30121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8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2F1B-C400-BE8B-60AE-890E34F4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ED606-45A3-8EE2-BE26-DD91A2F86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domain and time range for your data (for point data, only fill single latitude and longitude)</a:t>
            </a:r>
          </a:p>
          <a:p>
            <a:r>
              <a:rPr lang="en-US" dirty="0"/>
              <a:t>Click create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CCD5C3-0ED2-1442-DE11-DD8C861156F9}"/>
              </a:ext>
            </a:extLst>
          </p:cNvPr>
          <p:cNvGrpSpPr/>
          <p:nvPr/>
        </p:nvGrpSpPr>
        <p:grpSpPr>
          <a:xfrm>
            <a:off x="955296" y="2839109"/>
            <a:ext cx="7772400" cy="3654572"/>
            <a:chOff x="955296" y="2839109"/>
            <a:chExt cx="7772400" cy="36545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79DB79-BD6C-E35E-858F-AED6EC318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96" y="2839109"/>
              <a:ext cx="7772400" cy="365457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4154B4-2B50-86F4-E2F5-17B5EB9E3FFE}"/>
                </a:ext>
              </a:extLst>
            </p:cNvPr>
            <p:cNvSpPr/>
            <p:nvPr/>
          </p:nvSpPr>
          <p:spPr>
            <a:xfrm>
              <a:off x="2624865" y="4270787"/>
              <a:ext cx="839097" cy="546216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25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4D1F-9C17-9261-AD4F-0DF7AD1F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F38E3-6B5F-14F5-0CEF-104C750CD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while it’s retrieving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A21A1-B634-6F78-1416-1BCB4FC04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332803"/>
            <a:ext cx="7772400" cy="34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1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9422-1A29-A120-3FDE-B748E89F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C92D7-4C98-068D-6D4A-2BEA6C6D7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netcdf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70B188-7C03-1861-A888-CD928FB6AC5F}"/>
              </a:ext>
            </a:extLst>
          </p:cNvPr>
          <p:cNvGrpSpPr/>
          <p:nvPr/>
        </p:nvGrpSpPr>
        <p:grpSpPr>
          <a:xfrm>
            <a:off x="1225026" y="2129142"/>
            <a:ext cx="6575613" cy="4341583"/>
            <a:chOff x="1225026" y="2129142"/>
            <a:chExt cx="6575613" cy="43415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8F2254-EEFC-B052-C244-D3A9F2717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360" y="2129142"/>
              <a:ext cx="6457279" cy="434158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B6176F-33A2-11E2-8BFC-FF83768FD608}"/>
                </a:ext>
              </a:extLst>
            </p:cNvPr>
            <p:cNvSpPr/>
            <p:nvPr/>
          </p:nvSpPr>
          <p:spPr>
            <a:xfrm>
              <a:off x="1225026" y="3345181"/>
              <a:ext cx="839097" cy="430752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467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BA9D-4D77-262B-3143-F3D7D929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380E9-1C55-4433-99B2-9DC4CC382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12730"/>
            <a:ext cx="7772400" cy="1314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C2D77-3BBB-985B-BF41-F865DDA4061D}"/>
              </a:ext>
            </a:extLst>
          </p:cNvPr>
          <p:cNvSpPr txBox="1"/>
          <p:nvPr/>
        </p:nvSpPr>
        <p:spPr>
          <a:xfrm>
            <a:off x="2450104" y="1792655"/>
            <a:ext cx="47827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ssh</a:t>
            </a:r>
            <a:r>
              <a:rPr lang="en-US" dirty="0"/>
              <a:t> to the server using </a:t>
            </a:r>
            <a:r>
              <a:rPr lang="en-US" dirty="0" err="1"/>
              <a:t>mobaxterm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*please change ‘{your username}’ as your user 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5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0708-D805-7D1C-C56E-241E069D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0A08-0DBC-11BD-2FAE-82E31691F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lastly download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A9A45A-52C1-4EA2-1474-EA9DFDF8F972}"/>
              </a:ext>
            </a:extLst>
          </p:cNvPr>
          <p:cNvGrpSpPr/>
          <p:nvPr/>
        </p:nvGrpSpPr>
        <p:grpSpPr>
          <a:xfrm>
            <a:off x="813101" y="2407594"/>
            <a:ext cx="7772400" cy="3693205"/>
            <a:chOff x="813101" y="2407594"/>
            <a:chExt cx="7772400" cy="3693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AE175A-5124-57E6-C874-B998842F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01" y="2407594"/>
              <a:ext cx="7772400" cy="369320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851D8C2-1A6E-0F8B-7517-F7EDC502549B}"/>
                </a:ext>
              </a:extLst>
            </p:cNvPr>
            <p:cNvSpPr/>
            <p:nvPr/>
          </p:nvSpPr>
          <p:spPr>
            <a:xfrm>
              <a:off x="1097492" y="5047296"/>
              <a:ext cx="1677981" cy="430752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1076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351088"/>
            <a:ext cx="9144000" cy="140811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D" sz="7200" b="1" dirty="0" err="1">
                <a:latin typeface="Cambria" panose="02040503050406030204" pitchFamily="18" charset="0"/>
              </a:rPr>
              <a:t>Terima</a:t>
            </a:r>
            <a:r>
              <a:rPr lang="en-ID" sz="7200" b="1" dirty="0">
                <a:latin typeface="Cambria" panose="02040503050406030204" pitchFamily="18" charset="0"/>
              </a:rPr>
              <a:t> </a:t>
            </a:r>
            <a:r>
              <a:rPr lang="en-ID" sz="7200" b="1" dirty="0" err="1">
                <a:latin typeface="Cambria" panose="02040503050406030204" pitchFamily="18" charset="0"/>
              </a:rPr>
              <a:t>Kasih</a:t>
            </a:r>
            <a:endParaRPr lang="en-ID" sz="7200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76DF-9AEF-DD87-AF53-637E5EA4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EF0679-53B4-DED2-F22F-9568E2E31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8300"/>
            <a:ext cx="7772400" cy="13113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63B6D1-6DE9-4A05-BEF2-4D473343B0F4}"/>
              </a:ext>
            </a:extLst>
          </p:cNvPr>
          <p:cNvSpPr txBox="1"/>
          <p:nvPr/>
        </p:nvSpPr>
        <p:spPr>
          <a:xfrm>
            <a:off x="2678789" y="1721223"/>
            <a:ext cx="3786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sure you are on the home folder</a:t>
            </a:r>
          </a:p>
          <a:p>
            <a:r>
              <a:rPr lang="en-US" dirty="0"/>
              <a:t>/home/{your username}</a:t>
            </a:r>
          </a:p>
        </p:txBody>
      </p:sp>
    </p:spTree>
    <p:extLst>
      <p:ext uri="{BB962C8B-B14F-4D97-AF65-F5344CB8AC3E}">
        <p14:creationId xmlns:p14="http://schemas.microsoft.com/office/powerpoint/2010/main" val="342332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CD7F-ED52-D5CE-FCAA-0B4C4F10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C73E35-BE1F-D34D-431A-E11DC362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1" y="2584315"/>
            <a:ext cx="7772400" cy="1397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12D7A5-2E77-B282-B187-AAD8A1809107}"/>
              </a:ext>
            </a:extLst>
          </p:cNvPr>
          <p:cNvSpPr txBox="1"/>
          <p:nvPr/>
        </p:nvSpPr>
        <p:spPr>
          <a:xfrm>
            <a:off x="3532452" y="2108499"/>
            <a:ext cx="20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</a:t>
            </a:r>
            <a:r>
              <a:rPr lang="en-US" dirty="0" err="1"/>
              <a:t>r_verif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91437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0EC-15F7-4019-DCE1-0538C7E3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CB5CD-4545-06B4-A082-10B7A50E6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03566"/>
            <a:ext cx="7772400" cy="1390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9F589-F3AE-76BF-202F-EA0FA55A5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7506"/>
            <a:ext cx="7772400" cy="1331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C32E3-C8D0-359D-5C81-21ED78F11FA7}"/>
              </a:ext>
            </a:extLst>
          </p:cNvPr>
          <p:cNvSpPr txBox="1"/>
          <p:nvPr/>
        </p:nvSpPr>
        <p:spPr>
          <a:xfrm>
            <a:off x="2328500" y="1387352"/>
            <a:ext cx="502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both data and script directory to </a:t>
            </a:r>
            <a:r>
              <a:rPr lang="en-US" dirty="0" err="1"/>
              <a:t>r_verif</a:t>
            </a:r>
            <a:r>
              <a:rPr lang="en-US" dirty="0"/>
              <a:t> folder</a:t>
            </a:r>
          </a:p>
          <a:p>
            <a:r>
              <a:rPr lang="en-US" dirty="0"/>
              <a:t>*</a:t>
            </a:r>
            <a:r>
              <a:rPr lang="en-US" dirty="0">
                <a:solidFill>
                  <a:srgbClr val="C00000"/>
                </a:solidFill>
              </a:rPr>
              <a:t>please change ‘{your username}’ as your user id</a:t>
            </a:r>
          </a:p>
        </p:txBody>
      </p:sp>
    </p:spTree>
    <p:extLst>
      <p:ext uri="{BB962C8B-B14F-4D97-AF65-F5344CB8AC3E}">
        <p14:creationId xmlns:p14="http://schemas.microsoft.com/office/powerpoint/2010/main" val="313800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EC02-ACC1-3EE8-2778-074F4DC2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FCEC7-3A65-3DFA-03FD-84547D772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65294"/>
            <a:ext cx="7772400" cy="163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533D0-BA63-4F42-BC1A-71B022E59EDE}"/>
              </a:ext>
            </a:extLst>
          </p:cNvPr>
          <p:cNvSpPr txBox="1"/>
          <p:nvPr/>
        </p:nvSpPr>
        <p:spPr>
          <a:xfrm>
            <a:off x="3961961" y="1947133"/>
            <a:ext cx="122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0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7E60-CAEE-472C-93B6-338F68BE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CB4B5-745A-27D5-55AA-DA436D1E1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you may install both r and </a:t>
            </a:r>
            <a:r>
              <a:rPr lang="en-US" dirty="0" err="1"/>
              <a:t>rstudio</a:t>
            </a:r>
            <a:r>
              <a:rPr lang="en-US" dirty="0"/>
              <a:t> on your own machine</a:t>
            </a:r>
          </a:p>
          <a:p>
            <a:r>
              <a:rPr lang="en-US" dirty="0">
                <a:hlinkClick r:id="rId2"/>
              </a:rPr>
              <a:t>https://cran.r-project.org/bin/windows/base/</a:t>
            </a:r>
            <a:endParaRPr lang="en-US" dirty="0"/>
          </a:p>
          <a:p>
            <a:r>
              <a:rPr lang="en-US" dirty="0">
                <a:hlinkClick r:id="rId3"/>
              </a:rPr>
              <a:t>https://posit.co/download/rstudio-desktop/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2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15B4-2301-8B72-1364-84F56B29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Harp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175A-CC06-9704-361A-84CE3222D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r>
              <a:rPr lang="en-US" dirty="0"/>
              <a:t>Login to your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r>
              <a:rPr lang="en-US" dirty="0"/>
              <a:t>and go to https://</a:t>
            </a:r>
            <a:r>
              <a:rPr lang="en-US" dirty="0" err="1"/>
              <a:t>github.com</a:t>
            </a:r>
            <a:r>
              <a:rPr lang="en-US" dirty="0"/>
              <a:t>/settings/tokens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05A60-3AD5-5981-1418-7701FE4D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4" y="3033657"/>
            <a:ext cx="8826349" cy="31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6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0FF2-AE83-77B1-333F-9BF674D3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04793-78EF-AB70-F9F6-53599C54E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new token (classic)</a:t>
            </a:r>
          </a:p>
          <a:p>
            <a:r>
              <a:rPr lang="en-US" dirty="0"/>
              <a:t>Token name (Note): e.g. </a:t>
            </a:r>
            <a:r>
              <a:rPr lang="en-US" dirty="0" err="1"/>
              <a:t>Harp_install</a:t>
            </a:r>
            <a:endParaRPr lang="en-US" dirty="0"/>
          </a:p>
          <a:p>
            <a:r>
              <a:rPr lang="en-US" dirty="0"/>
              <a:t>Expiration: 90 days</a:t>
            </a:r>
          </a:p>
          <a:p>
            <a:r>
              <a:rPr lang="en-US" dirty="0"/>
              <a:t>Select: workflow, gist, user (all)</a:t>
            </a:r>
          </a:p>
          <a:p>
            <a:r>
              <a:rPr lang="en-US" dirty="0"/>
              <a:t>Generate/Update token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E2581-E512-329A-D9FF-4EC471928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7" y="3928698"/>
            <a:ext cx="6736977" cy="271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6100"/>
      </p:ext>
    </p:extLst>
  </p:cSld>
  <p:clrMapOvr>
    <a:masterClrMapping/>
  </p:clrMapOvr>
</p:sld>
</file>

<file path=ppt/theme/theme1.xml><?xml version="1.0" encoding="utf-8"?>
<a:theme xmlns:a="http://schemas.openxmlformats.org/drawingml/2006/main" name="BMK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16672</TotalTime>
  <Words>294</Words>
  <Application>Microsoft Macintosh PowerPoint</Application>
  <PresentationFormat>On-screen Show (4:3)</PresentationFormat>
  <Paragraphs>44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</vt:lpstr>
      <vt:lpstr>Gill Sans MT</vt:lpstr>
      <vt:lpstr>BMKG</vt:lpstr>
      <vt:lpstr>Office Theme</vt:lpstr>
      <vt:lpstr>Installation and Download</vt:lpstr>
      <vt:lpstr>r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Harp Installation</vt:lpstr>
      <vt:lpstr>PowerPoint Presentation</vt:lpstr>
      <vt:lpstr>PowerPoint Presentation</vt:lpstr>
      <vt:lpstr>PowerPoint Presentation</vt:lpstr>
      <vt:lpstr>Install linux packages </vt:lpstr>
      <vt:lpstr>PowerPoint Presentation</vt:lpstr>
      <vt:lpstr>open your r apps</vt:lpstr>
      <vt:lpstr>Download data from climate explorer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BMKG – OCEAN FORECASTING SYSTEM (BMKG – OFS)</dc:title>
  <dc:creator>Windows User</dc:creator>
  <cp:lastModifiedBy>Microsoft Office User</cp:lastModifiedBy>
  <cp:revision>248</cp:revision>
  <dcterms:created xsi:type="dcterms:W3CDTF">2017-04-19T22:14:00Z</dcterms:created>
  <dcterms:modified xsi:type="dcterms:W3CDTF">2024-09-17T18:13:59Z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1033-11.2.0.11029</vt:lpwstr>
  </property>
  <property fmtid="{D5CDD505-2E9C-101B-9397-08002B2CF9AE}" pid="3" name="ICV">
    <vt:lpwstr>963641128243417A982131F4BFA9F1AC</vt:lpwstr>
  </property>
</Properties>
</file>